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comments/comment3.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4.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13"/>
  </p:notesMasterIdLst>
  <p:handoutMasterIdLst>
    <p:handoutMasterId r:id="rId14"/>
  </p:handoutMasterIdLst>
  <p:sldIdLst>
    <p:sldId id="264" r:id="rId3"/>
    <p:sldId id="276" r:id="rId4"/>
    <p:sldId id="277" r:id="rId5"/>
    <p:sldId id="278" r:id="rId6"/>
    <p:sldId id="279" r:id="rId7"/>
    <p:sldId id="266" r:id="rId8"/>
    <p:sldId id="269" r:id="rId9"/>
    <p:sldId id="268" r:id="rId10"/>
    <p:sldId id="270" r:id="rId11"/>
    <p:sldId id="280" r:id="rId12"/>
  </p:sldIdLst>
  <p:sldSz cx="12188825" cy="6858000"/>
  <p:notesSz cx="6858000" cy="92964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howGuides="1">
      <p:cViewPr varScale="1">
        <p:scale>
          <a:sx n="103" d="100"/>
          <a:sy n="103" d="100"/>
        </p:scale>
        <p:origin x="150" y="312"/>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6-04-14T12:41:02.625" idx="15">
    <p:pos x="3333" y="1833"/>
    <p:text>People who develop an internal locus of control believe that they are responsible for their own success. Those with an external locus of control believe that external forces, like luck, determine their outcomes.</p:text>
    <p:extLst mod="1">
      <p:ext uri="{C676402C-5697-4E1C-873F-D02D1690AC5C}">
        <p15:threadingInfo xmlns:p15="http://schemas.microsoft.com/office/powerpoint/2012/main" timeZoneBias="300"/>
      </p:ext>
    </p:extLst>
  </p:cm>
  <p:cm authorId="2" dt="2016-04-14T12:42:50.132" idx="16">
    <p:pos x="3629" y="2006"/>
    <p:text>Benefits of internal locus of control... Engage in activities that will improve their situation; emphasize striving for achievement; work hard to develop their knowledge, skills, and abilities; are inquisitive, and try to figure out why things turned out the way they did; take note of information that they can use to create positive outcomes in the future; participate more.</p:text>
    <p:extLst mod="1">
      <p:ext uri="{C676402C-5697-4E1C-873F-D02D1690AC5C}">
        <p15:threadingInfo xmlns:p15="http://schemas.microsoft.com/office/powerpoint/2012/main" timeZoneBias="300"/>
      </p:ext>
    </p:extLst>
  </p:cm>
  <p:cm authorId="2" dt="2016-04-14T12:49:03.201" idx="17">
    <p:pos x="742" y="1278"/>
    <p:text>Independent Reading helps students discover dreams and goals, things that they might not have thought of before, these things shape their lives and help them build toward the future with a sense of control and hope .  It also helps them to set goals and achieve them, which is a life long skill.</p:text>
    <p:extLst mod="1">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16-04-14T16:40:28.245" idx="18">
    <p:pos x="10" y="10"/>
    <p:text>In The Power of Reading, his analysist of research investiagting independent reading over the past forty years, Stephen Krashen reveals that no single literacy activity has a more positive effect on students' comprehension, vocabulary, knowledge, spelling, writing ability, and overall academic achievement than free, voluntary reading. Free, voluntary eading has been proven over and over again to increase language acquisistion and compentence as communicators.</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16-04-14T16:48:56.500" idx="19">
    <p:pos x="5760" y="3363"/>
    <p:text>We may not be able to change their past, but we can change where they are going by creating life long readers.  Our goal is to surpasss the  low socio-economic expectation that many have. Reading can do that.</p:text>
    <p:extLst mod="1">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16-04-14T16:12:08.861" idx="20">
    <p:pos x="6600" y="1362"/>
    <p:text>You can schedule to bring your HR, any subject or elective may sign up to come, or Eagle Time.</p:text>
    <p:extLst>
      <p:ext uri="{C676402C-5697-4E1C-873F-D02D1690AC5C}">
        <p15:threadingInfo xmlns:p15="http://schemas.microsoft.com/office/powerpoint/2012/main" timeZoneBias="300"/>
      </p:ext>
    </p:extLst>
  </p:cm>
  <p:cm authorId="2" dt="2016-04-14T16:12:43.246" idx="21">
    <p:pos x="2294" y="1880"/>
    <p:text>We plan on going to our half price books to see about getting some that you  can pick up from us.  We will let you know when we have those.</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4/15/2016</a:t>
            </a:fld>
            <a:endParaRPr>
              <a:solidFill>
                <a:schemeClr val="tx2"/>
              </a:solidFill>
            </a:endParaRPr>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4/15/2016</a:t>
            </a:fld>
            <a:endParaRPr/>
          </a:p>
        </p:txBody>
      </p:sp>
      <p:sp>
        <p:nvSpPr>
          <p:cNvPr id="4" name="Slide Image Placeholder 3"/>
          <p:cNvSpPr>
            <a:spLocks noGrp="1" noRot="1" noChangeAspect="1"/>
          </p:cNvSpPr>
          <p:nvPr>
            <p:ph type="sldImg" idx="2"/>
          </p:nvPr>
        </p:nvSpPr>
        <p:spPr>
          <a:xfrm>
            <a:off x="331788" y="696913"/>
            <a:ext cx="6194425" cy="348615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a:p>
        </p:txBody>
      </p:sp>
    </p:spTree>
    <p:extLst>
      <p:ext uri="{BB962C8B-B14F-4D97-AF65-F5344CB8AC3E}">
        <p14:creationId xmlns:p14="http://schemas.microsoft.com/office/powerpoint/2010/main" val="1318599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2</a:t>
            </a:fld>
            <a:endParaRPr lang="en-US"/>
          </a:p>
        </p:txBody>
      </p:sp>
    </p:spTree>
    <p:extLst>
      <p:ext uri="{BB962C8B-B14F-4D97-AF65-F5344CB8AC3E}">
        <p14:creationId xmlns:p14="http://schemas.microsoft.com/office/powerpoint/2010/main" val="170042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3</a:t>
            </a:fld>
            <a:endParaRPr lang="en-US"/>
          </a:p>
        </p:txBody>
      </p:sp>
    </p:spTree>
    <p:extLst>
      <p:ext uri="{BB962C8B-B14F-4D97-AF65-F5344CB8AC3E}">
        <p14:creationId xmlns:p14="http://schemas.microsoft.com/office/powerpoint/2010/main" val="1948639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4</a:t>
            </a:fld>
            <a:endParaRPr lang="en-US"/>
          </a:p>
        </p:txBody>
      </p:sp>
    </p:spTree>
    <p:extLst>
      <p:ext uri="{BB962C8B-B14F-4D97-AF65-F5344CB8AC3E}">
        <p14:creationId xmlns:p14="http://schemas.microsoft.com/office/powerpoint/2010/main" val="3982340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5</a:t>
            </a:fld>
            <a:endParaRPr lang="en-US"/>
          </a:p>
        </p:txBody>
      </p:sp>
    </p:spTree>
    <p:extLst>
      <p:ext uri="{BB962C8B-B14F-4D97-AF65-F5344CB8AC3E}">
        <p14:creationId xmlns:p14="http://schemas.microsoft.com/office/powerpoint/2010/main" val="299055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6</a:t>
            </a:fld>
            <a:endParaRPr lang="en-US"/>
          </a:p>
        </p:txBody>
      </p:sp>
    </p:spTree>
    <p:extLst>
      <p:ext uri="{BB962C8B-B14F-4D97-AF65-F5344CB8AC3E}">
        <p14:creationId xmlns:p14="http://schemas.microsoft.com/office/powerpoint/2010/main" val="1106056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7</a:t>
            </a:fld>
            <a:endParaRPr lang="en-US"/>
          </a:p>
        </p:txBody>
      </p:sp>
    </p:spTree>
    <p:extLst>
      <p:ext uri="{BB962C8B-B14F-4D97-AF65-F5344CB8AC3E}">
        <p14:creationId xmlns:p14="http://schemas.microsoft.com/office/powerpoint/2010/main" val="54966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8</a:t>
            </a:fld>
            <a:endParaRPr lang="en-US"/>
          </a:p>
        </p:txBody>
      </p:sp>
    </p:spTree>
    <p:extLst>
      <p:ext uri="{BB962C8B-B14F-4D97-AF65-F5344CB8AC3E}">
        <p14:creationId xmlns:p14="http://schemas.microsoft.com/office/powerpoint/2010/main" val="1917095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9</a:t>
            </a:fld>
            <a:endParaRPr lang="en-US"/>
          </a:p>
        </p:txBody>
      </p:sp>
    </p:spTree>
    <p:extLst>
      <p:ext uri="{BB962C8B-B14F-4D97-AF65-F5344CB8AC3E}">
        <p14:creationId xmlns:p14="http://schemas.microsoft.com/office/powerpoint/2010/main" val="1320798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10</a:t>
            </a:fld>
            <a:endParaRPr lang="en-US"/>
          </a:p>
        </p:txBody>
      </p:sp>
    </p:spTree>
    <p:extLst>
      <p:ext uri="{BB962C8B-B14F-4D97-AF65-F5344CB8AC3E}">
        <p14:creationId xmlns:p14="http://schemas.microsoft.com/office/powerpoint/2010/main" val="12423657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en-US" smtClean="0"/>
              <a:t>Click to edit Master title style</a:t>
            </a:r>
            <a:endParaRPr/>
          </a:p>
        </p:txBody>
      </p:sp>
      <p:sp>
        <p:nvSpPr>
          <p:cNvPr id="3" name="Subtitle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t>4/15/2016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A60BA0E-20D0-4E7C-B286-26C960A6788F}" type="slidenum">
              <a:rPr/>
              <a:t>‹#›</a:t>
            </a:fld>
            <a:endParaRPr/>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en-US" smtClean="0"/>
              <a:t>Click to edit Master title style</a:t>
            </a:r>
            <a:endParaRPr/>
          </a:p>
        </p:txBody>
      </p:sp>
      <p:sp>
        <p:nvSpPr>
          <p:cNvPr id="3" name="Text Placeholder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t>4/15/2016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t>4/15/2016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t>4/15/2016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t>4/15/2016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304721" y="1701800"/>
            <a:ext cx="3351927" cy="2844800"/>
          </a:xfrm>
        </p:spPr>
        <p:txBody>
          <a:bodyPr anchor="b">
            <a:normAutofit/>
          </a:bodyPr>
          <a:lstStyle>
            <a:lvl1pPr algn="l">
              <a:defRPr sz="2000" b="1"/>
            </a:lvl1pPr>
          </a:lstStyle>
          <a:p>
            <a:r>
              <a:rPr lang="en-US" smtClean="0"/>
              <a:t>Click to edit Master title style</a:t>
            </a:r>
            <a:endParaRPr/>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4/15/2016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lvl1pPr>
          </a:lstStyle>
          <a:p>
            <a:r>
              <a:rPr lang="en-US" smtClean="0"/>
              <a:t>Click to edit Master title style</a:t>
            </a:r>
            <a:endParaRPr/>
          </a:p>
        </p:txBody>
      </p:sp>
      <p:sp>
        <p:nvSpPr>
          <p:cNvPr id="3" name="Picture Placeholder 2"/>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smtClean="0"/>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4/15/2016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4/15/2016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4/15/2016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lumOff val="50000"/>
                  </a:schemeClr>
                </a:solidFill>
              </a:defRPr>
            </a:lvl1pPr>
          </a:lstStyle>
          <a:p>
            <a:fld id="{2DD204D1-F9BD-4643-8480-6EA41EB484F1}" type="datetimeFigureOut">
              <a:rPr lang="en-US"/>
              <a:pPr/>
              <a:t>4/15/2016</a:t>
            </a:fld>
            <a:endParaRPr/>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lumOff val="50000"/>
                  </a:schemeClr>
                </a:solidFill>
              </a:defRPr>
            </a:lvl1pPr>
          </a:lstStyle>
          <a:p>
            <a:endParaRP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lumOff val="50000"/>
                  </a:schemeClr>
                </a:solidFill>
              </a:defRPr>
            </a:lvl1pPr>
          </a:lstStyle>
          <a:p>
            <a:fld id="{EB37DED6-D4C7-42EE-AB49-D2E39E64FDE4}" type="slidenum">
              <a:rPr/>
              <a:pPr/>
              <a:t>‹#›</a:t>
            </a:fld>
            <a:endParaRPr/>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omments" Target="../comments/commen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hyperlink" Target="http://pasadenaisd.libguides.com/phslibraryhome/teach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2212" y="1498601"/>
            <a:ext cx="7948745" cy="3298825"/>
          </a:xfrm>
        </p:spPr>
        <p:txBody>
          <a:bodyPr>
            <a:normAutofit/>
          </a:bodyPr>
          <a:lstStyle/>
          <a:p>
            <a:pPr>
              <a:lnSpc>
                <a:spcPct val="200000"/>
              </a:lnSpc>
            </a:pPr>
            <a:r>
              <a:rPr lang="en-US" sz="4400" b="1" dirty="0" smtClean="0">
                <a:latin typeface="DJB TOOTSIEWOOTSIE" panose="02000500000000000000" pitchFamily="2" charset="0"/>
              </a:rPr>
              <a:t>School Wide Reading Program</a:t>
            </a:r>
            <a:endParaRPr lang="en-US" sz="4400" b="1" dirty="0">
              <a:latin typeface="DJB TOOTSIEWOOTSIE" panose="02000500000000000000" pitchFamily="2" charset="0"/>
            </a:endParaRPr>
          </a:p>
        </p:txBody>
      </p:sp>
      <p:sp>
        <p:nvSpPr>
          <p:cNvPr id="3" name="Subtitle 2"/>
          <p:cNvSpPr>
            <a:spLocks noGrp="1"/>
          </p:cNvSpPr>
          <p:nvPr>
            <p:ph type="subTitle" idx="1"/>
          </p:nvPr>
        </p:nvSpPr>
        <p:spPr/>
        <p:txBody>
          <a:bodyPr>
            <a:normAutofit/>
          </a:bodyPr>
          <a:lstStyle/>
          <a:p>
            <a:r>
              <a:rPr lang="en-US" sz="5400" dirty="0" smtClean="0">
                <a:latin typeface="dot to dot" panose="02000603000000000000" pitchFamily="2" charset="0"/>
              </a:rPr>
              <a:t>Every Classroom, every day!</a:t>
            </a:r>
            <a:endParaRPr lang="en-US" sz="5400" dirty="0">
              <a:latin typeface="dot to dot" panose="02000603000000000000" pitchFamily="2" charset="0"/>
            </a:endParaRPr>
          </a:p>
        </p:txBody>
      </p:sp>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dirty="0" smtClean="0">
                <a:latin typeface="DJB TOOTSIEWOOTSIE" panose="02000500000000000000" pitchFamily="2" charset="0"/>
              </a:rPr>
              <a:t>The Why of Reading</a:t>
            </a:r>
            <a:endParaRPr lang="en-US" b="1" dirty="0">
              <a:latin typeface="DJB TOOTSIEWOOTSIE" panose="02000500000000000000" pitchFamily="2" charset="0"/>
            </a:endParaRPr>
          </a:p>
        </p:txBody>
      </p:sp>
      <p:sp>
        <p:nvSpPr>
          <p:cNvPr id="14" name="Content Placeholder 13"/>
          <p:cNvSpPr>
            <a:spLocks noGrp="1"/>
          </p:cNvSpPr>
          <p:nvPr>
            <p:ph idx="1"/>
          </p:nvPr>
        </p:nvSpPr>
        <p:spPr/>
        <p:txBody>
          <a:bodyPr>
            <a:normAutofit fontScale="62500" lnSpcReduction="20000"/>
          </a:bodyPr>
          <a:lstStyle/>
          <a:p>
            <a:pPr marL="0" indent="0">
              <a:buNone/>
            </a:pPr>
            <a:r>
              <a:rPr lang="en-US" sz="4600" dirty="0" smtClean="0">
                <a:latin typeface="KG Lego House" panose="02000503000000020004" pitchFamily="2" charset="0"/>
              </a:rPr>
              <a:t>Free Reading is linked to…</a:t>
            </a:r>
          </a:p>
          <a:p>
            <a:pPr>
              <a:lnSpc>
                <a:spcPct val="160000"/>
              </a:lnSpc>
            </a:pPr>
            <a:r>
              <a:rPr lang="en-US" sz="3200" dirty="0" smtClean="0">
                <a:latin typeface="KG Lego House" panose="02000503000000020004" pitchFamily="2" charset="0"/>
              </a:rPr>
              <a:t>Establishment of future goals</a:t>
            </a:r>
          </a:p>
          <a:p>
            <a:pPr>
              <a:lnSpc>
                <a:spcPct val="160000"/>
              </a:lnSpc>
            </a:pPr>
            <a:r>
              <a:rPr lang="en-US" sz="3200" dirty="0" smtClean="0">
                <a:latin typeface="KG Lego House" panose="02000503000000020004" pitchFamily="2" charset="0"/>
              </a:rPr>
              <a:t>An Internal locus of control</a:t>
            </a:r>
          </a:p>
          <a:p>
            <a:pPr>
              <a:lnSpc>
                <a:spcPct val="160000"/>
              </a:lnSpc>
            </a:pPr>
            <a:r>
              <a:rPr lang="en-US" sz="3200" dirty="0" smtClean="0">
                <a:latin typeface="KG Lego House" panose="02000503000000020004" pitchFamily="2" charset="0"/>
              </a:rPr>
              <a:t>The ability to empathize</a:t>
            </a:r>
          </a:p>
          <a:p>
            <a:pPr>
              <a:lnSpc>
                <a:spcPct val="160000"/>
              </a:lnSpc>
            </a:pPr>
            <a:r>
              <a:rPr lang="en-US" sz="3200" dirty="0" smtClean="0">
                <a:latin typeface="KG Lego House" panose="02000503000000020004" pitchFamily="2" charset="0"/>
              </a:rPr>
              <a:t>Strong communication </a:t>
            </a:r>
            <a:r>
              <a:rPr lang="en-US" sz="3200" dirty="0">
                <a:latin typeface="KG Lego House" panose="02000503000000020004" pitchFamily="2" charset="0"/>
              </a:rPr>
              <a:t>s</a:t>
            </a:r>
            <a:r>
              <a:rPr lang="en-US" sz="3200" dirty="0" smtClean="0">
                <a:latin typeface="KG Lego House" panose="02000503000000020004" pitchFamily="2" charset="0"/>
              </a:rPr>
              <a:t>kills</a:t>
            </a:r>
          </a:p>
          <a:p>
            <a:pPr>
              <a:lnSpc>
                <a:spcPct val="160000"/>
              </a:lnSpc>
            </a:pPr>
            <a:r>
              <a:rPr lang="en-US" sz="3200" dirty="0" smtClean="0">
                <a:latin typeface="KG Lego House" panose="02000503000000020004" pitchFamily="2" charset="0"/>
              </a:rPr>
              <a:t>The </a:t>
            </a:r>
            <a:r>
              <a:rPr lang="en-US" sz="3200" dirty="0">
                <a:latin typeface="KG Lego House" panose="02000503000000020004" pitchFamily="2" charset="0"/>
              </a:rPr>
              <a:t>a</a:t>
            </a:r>
            <a:r>
              <a:rPr lang="en-US" sz="3200" dirty="0" smtClean="0">
                <a:latin typeface="KG Lego House" panose="02000503000000020004" pitchFamily="2" charset="0"/>
              </a:rPr>
              <a:t>bility to focus</a:t>
            </a:r>
          </a:p>
          <a:p>
            <a:pPr>
              <a:lnSpc>
                <a:spcPct val="160000"/>
              </a:lnSpc>
            </a:pPr>
            <a:r>
              <a:rPr lang="en-US" sz="3200" dirty="0" smtClean="0">
                <a:latin typeface="KG Lego House" panose="02000503000000020004" pitchFamily="2" charset="0"/>
              </a:rPr>
              <a:t>Reading fluency</a:t>
            </a:r>
            <a:endParaRPr lang="en-US" sz="3200" dirty="0">
              <a:latin typeface="KG Lego House" panose="02000503000000020004" pitchFamily="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6012" y="1866900"/>
            <a:ext cx="3105150" cy="4140200"/>
          </a:xfrm>
          <a:prstGeom prst="rect">
            <a:avLst/>
          </a:prstGeom>
          <a:ln w="50800">
            <a:solidFill>
              <a:schemeClr val="accent1"/>
            </a:solidFill>
          </a:ln>
        </p:spPr>
      </p:pic>
    </p:spTree>
    <p:extLst>
      <p:ext uri="{BB962C8B-B14F-4D97-AF65-F5344CB8AC3E}">
        <p14:creationId xmlns:p14="http://schemas.microsoft.com/office/powerpoint/2010/main" val="71118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7612" y="1143000"/>
            <a:ext cx="2628900" cy="3505200"/>
          </a:xfrm>
          <a:prstGeom prst="rect">
            <a:avLst/>
          </a:prstGeom>
          <a:ln w="50800">
            <a:solidFill>
              <a:schemeClr val="accent1"/>
            </a:solidFill>
          </a:ln>
        </p:spPr>
      </p:pic>
      <p:sp>
        <p:nvSpPr>
          <p:cNvPr id="2" name="Title 1"/>
          <p:cNvSpPr>
            <a:spLocks noGrp="1"/>
          </p:cNvSpPr>
          <p:nvPr>
            <p:ph type="title"/>
          </p:nvPr>
        </p:nvSpPr>
        <p:spPr/>
        <p:txBody>
          <a:bodyPr>
            <a:normAutofit/>
          </a:bodyPr>
          <a:lstStyle/>
          <a:p>
            <a:r>
              <a:rPr lang="en-US" sz="3200" b="1" dirty="0" smtClean="0">
                <a:latin typeface="DJB TOOTSIEWOOTSIE" panose="02000500000000000000" pitchFamily="2" charset="0"/>
              </a:rPr>
              <a:t>A little goes a long way!</a:t>
            </a:r>
            <a:endParaRPr lang="en-US" sz="3200" b="1" dirty="0">
              <a:latin typeface="DJB TOOTSIEWOOTSIE" panose="02000500000000000000" pitchFamily="2" charset="0"/>
            </a:endParaRPr>
          </a:p>
        </p:txBody>
      </p:sp>
      <p:sp>
        <p:nvSpPr>
          <p:cNvPr id="3" name="Content Placeholder 2"/>
          <p:cNvSpPr>
            <a:spLocks noGrp="1"/>
          </p:cNvSpPr>
          <p:nvPr>
            <p:ph idx="1"/>
          </p:nvPr>
        </p:nvSpPr>
        <p:spPr/>
        <p:txBody>
          <a:bodyPr>
            <a:noAutofit/>
          </a:bodyPr>
          <a:lstStyle/>
          <a:p>
            <a:r>
              <a:rPr lang="en-US" sz="3200" dirty="0" smtClean="0">
                <a:latin typeface="KG Lego House" panose="02000503000000020004" pitchFamily="2" charset="0"/>
              </a:rPr>
              <a:t>Students read 10-12 minutes                            3 times a week</a:t>
            </a:r>
          </a:p>
          <a:p>
            <a:r>
              <a:rPr lang="en-US" sz="3200" dirty="0" smtClean="0">
                <a:latin typeface="KG Lego House" panose="02000503000000020004" pitchFamily="2" charset="0"/>
              </a:rPr>
              <a:t>Students gained 1-3 reading                            levels during 1 school year</a:t>
            </a:r>
          </a:p>
          <a:p>
            <a:pPr marL="0" indent="0">
              <a:buNone/>
            </a:pPr>
            <a:endParaRPr lang="en-US" sz="4000" dirty="0">
              <a:latin typeface="KG Lego House" panose="02000503000000020004" pitchFamily="2" charset="0"/>
            </a:endParaRPr>
          </a:p>
          <a:p>
            <a:pPr marL="0" indent="0">
              <a:buNone/>
            </a:pPr>
            <a:r>
              <a:rPr lang="en-US" sz="2000" dirty="0" smtClean="0">
                <a:latin typeface="KG Lego House" panose="02000503000000020004" pitchFamily="2" charset="0"/>
              </a:rPr>
              <a:t>Reimagining Reading: Creating a Classroom Culture that Embraces Independent Choice Reading by Katie Dickerson</a:t>
            </a:r>
          </a:p>
          <a:p>
            <a:endParaRPr lang="en-US" sz="4000" dirty="0">
              <a:latin typeface="KG Lego House" panose="02000503000000020004" pitchFamily="2" charset="0"/>
            </a:endParaRPr>
          </a:p>
        </p:txBody>
      </p:sp>
    </p:spTree>
    <p:extLst>
      <p:ext uri="{BB962C8B-B14F-4D97-AF65-F5344CB8AC3E}">
        <p14:creationId xmlns:p14="http://schemas.microsoft.com/office/powerpoint/2010/main" val="247491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err="1" smtClean="0">
                <a:latin typeface="DJB TOOTSIEWOOTSIE" panose="02000500000000000000" pitchFamily="2" charset="0"/>
              </a:rPr>
              <a:t>Readicide</a:t>
            </a:r>
            <a:r>
              <a:rPr lang="en-US" sz="2800" b="1" dirty="0" smtClean="0">
                <a:latin typeface="DJB TOOTSIEWOOTSIE" panose="02000500000000000000" pitchFamily="2" charset="0"/>
              </a:rPr>
              <a:t> </a:t>
            </a:r>
            <a:r>
              <a:rPr lang="en-US" sz="2000" b="1" dirty="0" smtClean="0">
                <a:latin typeface="DJB TOOTSIEWOOTSIE" panose="02000500000000000000" pitchFamily="2" charset="0"/>
              </a:rPr>
              <a:t>by Kelly Gallagher 2009</a:t>
            </a:r>
            <a:endParaRPr lang="en-US" sz="2000" b="1" dirty="0">
              <a:latin typeface="DJB TOOTSIEWOOTSIE" panose="02000500000000000000" pitchFamily="2" charset="0"/>
            </a:endParaRPr>
          </a:p>
        </p:txBody>
      </p:sp>
      <p:sp>
        <p:nvSpPr>
          <p:cNvPr id="5" name="Content Placeholder 4"/>
          <p:cNvSpPr>
            <a:spLocks noGrp="1"/>
          </p:cNvSpPr>
          <p:nvPr>
            <p:ph sz="half" idx="1"/>
          </p:nvPr>
        </p:nvSpPr>
        <p:spPr>
          <a:xfrm>
            <a:off x="1117309" y="1219200"/>
            <a:ext cx="4977104" cy="5105400"/>
          </a:xfrm>
        </p:spPr>
        <p:txBody>
          <a:bodyPr>
            <a:noAutofit/>
          </a:bodyPr>
          <a:lstStyle/>
          <a:p>
            <a:pPr>
              <a:lnSpc>
                <a:spcPct val="100000"/>
              </a:lnSpc>
            </a:pPr>
            <a:r>
              <a:rPr lang="en-US" dirty="0" smtClean="0">
                <a:latin typeface="KG Lego House" panose="02000503000000020004" pitchFamily="2" charset="0"/>
              </a:rPr>
              <a:t>The National Assessment of Educational Progress shows that </a:t>
            </a:r>
            <a:r>
              <a:rPr lang="en-US" b="1" u="dotted" dirty="0" smtClean="0">
                <a:uFill>
                  <a:solidFill>
                    <a:schemeClr val="tx1"/>
                  </a:solidFill>
                </a:uFill>
                <a:latin typeface="KG Lego House" panose="02000503000000020004" pitchFamily="2" charset="0"/>
              </a:rPr>
              <a:t>secondary school students are reading significantly below expected levels</a:t>
            </a:r>
            <a:r>
              <a:rPr lang="en-US" dirty="0" smtClean="0">
                <a:latin typeface="KG Lego House" panose="02000503000000020004" pitchFamily="2" charset="0"/>
              </a:rPr>
              <a:t>.</a:t>
            </a:r>
          </a:p>
          <a:p>
            <a:pPr>
              <a:lnSpc>
                <a:spcPct val="100000"/>
              </a:lnSpc>
            </a:pPr>
            <a:r>
              <a:rPr lang="en-US" dirty="0" smtClean="0">
                <a:latin typeface="KG Lego House" panose="02000503000000020004" pitchFamily="2" charset="0"/>
              </a:rPr>
              <a:t>The Alliance for Excellent Education points to 8.7 million secondary students </a:t>
            </a:r>
            <a:r>
              <a:rPr lang="en-US" b="1" u="dotted" dirty="0" smtClean="0">
                <a:uFill>
                  <a:solidFill>
                    <a:schemeClr val="tx1"/>
                  </a:solidFill>
                </a:uFill>
                <a:latin typeface="KG Lego House" panose="02000503000000020004" pitchFamily="2" charset="0"/>
              </a:rPr>
              <a:t>(1 in 4) who are unable to read and comprehend </a:t>
            </a:r>
            <a:r>
              <a:rPr lang="en-US" dirty="0" smtClean="0">
                <a:latin typeface="KG Lego House" panose="02000503000000020004" pitchFamily="2" charset="0"/>
              </a:rPr>
              <a:t>the material in textbooks.</a:t>
            </a:r>
            <a:endParaRPr lang="en-US" dirty="0">
              <a:latin typeface="KG Lego House" panose="02000503000000020004" pitchFamily="2" charset="0"/>
            </a:endParaRPr>
          </a:p>
        </p:txBody>
      </p:sp>
      <p:sp>
        <p:nvSpPr>
          <p:cNvPr id="3" name="Content Placeholder 2"/>
          <p:cNvSpPr>
            <a:spLocks noGrp="1"/>
          </p:cNvSpPr>
          <p:nvPr>
            <p:ph sz="half" idx="2"/>
          </p:nvPr>
        </p:nvSpPr>
        <p:spPr>
          <a:xfrm>
            <a:off x="6297559" y="1219200"/>
            <a:ext cx="4977104" cy="4953000"/>
          </a:xfrm>
        </p:spPr>
        <p:txBody>
          <a:bodyPr>
            <a:noAutofit/>
          </a:bodyPr>
          <a:lstStyle/>
          <a:p>
            <a:r>
              <a:rPr lang="en-US" dirty="0" smtClean="0">
                <a:latin typeface="KG Lego House" panose="02000503000000020004" pitchFamily="2" charset="0"/>
              </a:rPr>
              <a:t>The </a:t>
            </a:r>
            <a:r>
              <a:rPr lang="en-US" b="1" u="dotted" dirty="0" smtClean="0">
                <a:uFill>
                  <a:solidFill>
                    <a:schemeClr val="tx1"/>
                  </a:solidFill>
                </a:uFill>
                <a:latin typeface="KG Lego House" panose="02000503000000020004" pitchFamily="2" charset="0"/>
              </a:rPr>
              <a:t>2005 ACT </a:t>
            </a:r>
            <a:r>
              <a:rPr lang="en-US" dirty="0" smtClean="0">
                <a:latin typeface="KG Lego House" panose="02000503000000020004" pitchFamily="2" charset="0"/>
              </a:rPr>
              <a:t>College Readiness Benchmark </a:t>
            </a:r>
            <a:r>
              <a:rPr lang="en-US" b="1" u="dotted" dirty="0" smtClean="0">
                <a:uFill>
                  <a:solidFill>
                    <a:schemeClr val="tx1"/>
                  </a:solidFill>
                </a:uFill>
                <a:latin typeface="KG Lego House" panose="02000503000000020004" pitchFamily="2" charset="0"/>
              </a:rPr>
              <a:t>for Reading</a:t>
            </a:r>
            <a:r>
              <a:rPr lang="en-US" dirty="0" smtClean="0">
                <a:latin typeface="KG Lego House" panose="02000503000000020004" pitchFamily="2" charset="0"/>
              </a:rPr>
              <a:t> found that only about half the students tested were ready for college-level reading, and the 2005 scores </a:t>
            </a:r>
            <a:r>
              <a:rPr lang="en-US" b="1" u="dotted" dirty="0" smtClean="0">
                <a:uFill>
                  <a:solidFill>
                    <a:schemeClr val="tx1"/>
                  </a:solidFill>
                </a:uFill>
                <a:latin typeface="KG Lego House" panose="02000503000000020004" pitchFamily="2" charset="0"/>
              </a:rPr>
              <a:t>were the lowest in the decade</a:t>
            </a:r>
            <a:r>
              <a:rPr lang="en-US" dirty="0" smtClean="0">
                <a:latin typeface="KG Lego House" panose="02000503000000020004" pitchFamily="2" charset="0"/>
              </a:rPr>
              <a:t>.</a:t>
            </a:r>
          </a:p>
          <a:p>
            <a:r>
              <a:rPr lang="en-US" b="1" u="dotted" dirty="0" smtClean="0">
                <a:uFill>
                  <a:solidFill>
                    <a:schemeClr val="tx1"/>
                  </a:solidFill>
                </a:uFill>
                <a:latin typeface="KG Lego House" panose="02000503000000020004" pitchFamily="2" charset="0"/>
              </a:rPr>
              <a:t>3 thousand students </a:t>
            </a:r>
            <a:r>
              <a:rPr lang="en-US" dirty="0" smtClean="0">
                <a:latin typeface="KG Lego House" panose="02000503000000020004" pitchFamily="2" charset="0"/>
              </a:rPr>
              <a:t>with limited literacy skills </a:t>
            </a:r>
            <a:r>
              <a:rPr lang="en-US" b="1" u="dotted" dirty="0" smtClean="0">
                <a:uFill>
                  <a:solidFill>
                    <a:schemeClr val="tx1"/>
                  </a:solidFill>
                </a:uFill>
                <a:latin typeface="KG Lego House" panose="02000503000000020004" pitchFamily="2" charset="0"/>
              </a:rPr>
              <a:t>drop out of school every day </a:t>
            </a:r>
            <a:r>
              <a:rPr lang="en-US" dirty="0" smtClean="0">
                <a:latin typeface="KG Lego House" panose="02000503000000020004" pitchFamily="2" charset="0"/>
              </a:rPr>
              <a:t>in this country.</a:t>
            </a:r>
            <a:endParaRPr lang="en-US" dirty="0">
              <a:latin typeface="KG Lego House" panose="02000503000000020004" pitchFamily="2" charset="0"/>
            </a:endParaRPr>
          </a:p>
        </p:txBody>
      </p:sp>
    </p:spTree>
    <p:extLst>
      <p:ext uri="{BB962C8B-B14F-4D97-AF65-F5344CB8AC3E}">
        <p14:creationId xmlns:p14="http://schemas.microsoft.com/office/powerpoint/2010/main" val="6860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DJB TOOTSIEWOOTSIE" panose="02000500000000000000" pitchFamily="2" charset="0"/>
              </a:rPr>
              <a:t>How can we NOT </a:t>
            </a:r>
            <a:r>
              <a:rPr lang="en-US" sz="3600" b="1" dirty="0">
                <a:latin typeface="DJB TOOTSIEWOOTSIE" panose="02000500000000000000" pitchFamily="2" charset="0"/>
              </a:rPr>
              <a:t>m</a:t>
            </a:r>
            <a:r>
              <a:rPr lang="en-US" sz="3600" b="1" dirty="0" smtClean="0">
                <a:latin typeface="DJB TOOTSIEWOOTSIE" panose="02000500000000000000" pitchFamily="2" charset="0"/>
              </a:rPr>
              <a:t>ake time?</a:t>
            </a:r>
            <a:endParaRPr lang="en-US" sz="3600" b="1" dirty="0">
              <a:latin typeface="DJB TOOTSIEWOOTSIE" panose="02000500000000000000" pitchFamily="2" charset="0"/>
            </a:endParaRPr>
          </a:p>
        </p:txBody>
      </p:sp>
      <p:sp>
        <p:nvSpPr>
          <p:cNvPr id="6" name="Content Placeholder 5"/>
          <p:cNvSpPr>
            <a:spLocks noGrp="1"/>
          </p:cNvSpPr>
          <p:nvPr>
            <p:ph sz="half" idx="2"/>
          </p:nvPr>
        </p:nvSpPr>
        <p:spPr/>
        <p:txBody>
          <a:bodyPr>
            <a:normAutofit fontScale="47500" lnSpcReduction="20000"/>
          </a:bodyPr>
          <a:lstStyle/>
          <a:p>
            <a:pPr>
              <a:lnSpc>
                <a:spcPct val="170000"/>
              </a:lnSpc>
            </a:pPr>
            <a:r>
              <a:rPr lang="en-US" sz="4000" dirty="0" smtClean="0">
                <a:latin typeface="KG Lego House" panose="02000503000000020004" pitchFamily="2" charset="0"/>
              </a:rPr>
              <a:t>2/3 of students who cannot read proficiently by the end of 4</a:t>
            </a:r>
            <a:r>
              <a:rPr lang="en-US" sz="4000" baseline="30000" dirty="0" smtClean="0">
                <a:latin typeface="KG Lego House" panose="02000503000000020004" pitchFamily="2" charset="0"/>
              </a:rPr>
              <a:t>th</a:t>
            </a:r>
            <a:r>
              <a:rPr lang="en-US" sz="4000" dirty="0" smtClean="0">
                <a:latin typeface="KG Lego House" panose="02000503000000020004" pitchFamily="2" charset="0"/>
              </a:rPr>
              <a:t> grade will end up in jail or on welfare.</a:t>
            </a:r>
          </a:p>
          <a:p>
            <a:pPr>
              <a:lnSpc>
                <a:spcPct val="170000"/>
              </a:lnSpc>
            </a:pPr>
            <a:r>
              <a:rPr lang="en-US" sz="4000" dirty="0" smtClean="0">
                <a:latin typeface="KG Lego House" panose="02000503000000020004" pitchFamily="2" charset="0"/>
              </a:rPr>
              <a:t>Reading helps you reduce stress, improve memory, sleep better, stave off Alzheimer’s, improve focus &amp; concentration, and be a better communicator &amp; writer.</a:t>
            </a:r>
            <a:endParaRPr lang="en-US" sz="4000" dirty="0">
              <a:latin typeface="KG Lego House" panose="02000503000000020004" pitchFamily="2" charset="0"/>
            </a:endParaRPr>
          </a:p>
        </p:txBody>
      </p:sp>
      <p:sp>
        <p:nvSpPr>
          <p:cNvPr id="3" name="Content Placeholder 2"/>
          <p:cNvSpPr>
            <a:spLocks noGrp="1"/>
          </p:cNvSpPr>
          <p:nvPr>
            <p:ph sz="half" idx="1"/>
          </p:nvPr>
        </p:nvSpPr>
        <p:spPr/>
        <p:txBody>
          <a:bodyPr>
            <a:normAutofit fontScale="47500" lnSpcReduction="20000"/>
          </a:bodyPr>
          <a:lstStyle/>
          <a:p>
            <a:pPr>
              <a:lnSpc>
                <a:spcPct val="150000"/>
              </a:lnSpc>
            </a:pPr>
            <a:r>
              <a:rPr lang="en-US" sz="4000" dirty="0" smtClean="0">
                <a:latin typeface="KG Lego House" panose="02000503000000020004" pitchFamily="2" charset="0"/>
              </a:rPr>
              <a:t>Increases student achievement!</a:t>
            </a:r>
          </a:p>
          <a:p>
            <a:pPr>
              <a:lnSpc>
                <a:spcPct val="150000"/>
              </a:lnSpc>
            </a:pPr>
            <a:r>
              <a:rPr lang="en-US" sz="4000" dirty="0" smtClean="0">
                <a:latin typeface="KG Lego House" panose="02000503000000020004" pitchFamily="2" charset="0"/>
              </a:rPr>
              <a:t>Increases student motivation!</a:t>
            </a:r>
          </a:p>
          <a:p>
            <a:pPr>
              <a:lnSpc>
                <a:spcPct val="150000"/>
              </a:lnSpc>
            </a:pPr>
            <a:r>
              <a:rPr lang="en-US" sz="4000" dirty="0" smtClean="0">
                <a:latin typeface="KG Lego House" panose="02000503000000020004" pitchFamily="2" charset="0"/>
              </a:rPr>
              <a:t>Better writing!</a:t>
            </a:r>
          </a:p>
          <a:p>
            <a:pPr>
              <a:lnSpc>
                <a:spcPct val="170000"/>
              </a:lnSpc>
            </a:pPr>
            <a:r>
              <a:rPr lang="en-US" sz="4000" dirty="0">
                <a:latin typeface="KG Lego House" panose="02000503000000020004" pitchFamily="2" charset="0"/>
              </a:rPr>
              <a:t>Richer vocabulary!</a:t>
            </a:r>
          </a:p>
          <a:p>
            <a:pPr>
              <a:lnSpc>
                <a:spcPct val="170000"/>
              </a:lnSpc>
            </a:pPr>
            <a:r>
              <a:rPr lang="en-US" sz="4000" dirty="0">
                <a:latin typeface="KG Lego House" panose="02000503000000020004" pitchFamily="2" charset="0"/>
              </a:rPr>
              <a:t>Increases background knowledge in Social Studies &amp; Science!</a:t>
            </a:r>
          </a:p>
          <a:p>
            <a:pPr>
              <a:lnSpc>
                <a:spcPct val="150000"/>
              </a:lnSpc>
            </a:pPr>
            <a:endParaRPr lang="en-US" sz="4000" dirty="0">
              <a:latin typeface="KG Lego House" panose="02000503000000020004" pitchFamily="2" charset="0"/>
            </a:endParaRPr>
          </a:p>
        </p:txBody>
      </p:sp>
    </p:spTree>
    <p:extLst>
      <p:ext uri="{BB962C8B-B14F-4D97-AF65-F5344CB8AC3E}">
        <p14:creationId xmlns:p14="http://schemas.microsoft.com/office/powerpoint/2010/main" val="1340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812" y="1143001"/>
            <a:ext cx="8229599" cy="5232400"/>
          </a:xfrm>
        </p:spPr>
        <p:txBody>
          <a:bodyPr>
            <a:normAutofit fontScale="90000"/>
          </a:bodyPr>
          <a:lstStyle/>
          <a:p>
            <a:pPr>
              <a:lnSpc>
                <a:spcPct val="150000"/>
              </a:lnSpc>
            </a:pPr>
            <a:r>
              <a:rPr lang="en-US" sz="3100" dirty="0" smtClean="0">
                <a:latin typeface="KG Lego House" panose="02000503000000020004" pitchFamily="2" charset="0"/>
              </a:rPr>
              <a:t>* 4</a:t>
            </a:r>
            <a:r>
              <a:rPr lang="en-US" sz="3100" baseline="30000" dirty="0" smtClean="0">
                <a:latin typeface="KG Lego House" panose="02000503000000020004" pitchFamily="2" charset="0"/>
              </a:rPr>
              <a:t>th</a:t>
            </a:r>
            <a:r>
              <a:rPr lang="en-US" sz="3100" dirty="0" smtClean="0">
                <a:latin typeface="KG Lego House" panose="02000503000000020004" pitchFamily="2" charset="0"/>
              </a:rPr>
              <a:t> period for the 1</a:t>
            </a:r>
            <a:r>
              <a:rPr lang="en-US" sz="3100" baseline="30000" dirty="0" smtClean="0">
                <a:latin typeface="KG Lego House" panose="02000503000000020004" pitchFamily="2" charset="0"/>
              </a:rPr>
              <a:t>st</a:t>
            </a:r>
            <a:r>
              <a:rPr lang="en-US" sz="3100" dirty="0" smtClean="0">
                <a:latin typeface="KG Lego House" panose="02000503000000020004" pitchFamily="2" charset="0"/>
              </a:rPr>
              <a:t> 10-12 minutes</a:t>
            </a:r>
            <a:br>
              <a:rPr lang="en-US" sz="3100" dirty="0" smtClean="0">
                <a:latin typeface="KG Lego House" panose="02000503000000020004" pitchFamily="2" charset="0"/>
              </a:rPr>
            </a:br>
            <a:r>
              <a:rPr lang="en-US" sz="3100" dirty="0">
                <a:latin typeface="KG Lego House" panose="02000503000000020004" pitchFamily="2" charset="0"/>
              </a:rPr>
              <a:t>	</a:t>
            </a:r>
            <a:r>
              <a:rPr lang="en-US" sz="3100" dirty="0" smtClean="0">
                <a:latin typeface="KG Lego House" panose="02000503000000020004" pitchFamily="2" charset="0"/>
              </a:rPr>
              <a:t>- if you have 1</a:t>
            </a:r>
            <a:r>
              <a:rPr lang="en-US" sz="3100" baseline="30000" dirty="0" smtClean="0">
                <a:latin typeface="KG Lego House" panose="02000503000000020004" pitchFamily="2" charset="0"/>
              </a:rPr>
              <a:t>st</a:t>
            </a:r>
            <a:r>
              <a:rPr lang="en-US" sz="3100" dirty="0" smtClean="0">
                <a:latin typeface="KG Lego House" panose="02000503000000020004" pitchFamily="2" charset="0"/>
              </a:rPr>
              <a:t> lunch, students will 	read upon return to class.</a:t>
            </a:r>
            <a:br>
              <a:rPr lang="en-US" sz="3100" dirty="0" smtClean="0">
                <a:latin typeface="KG Lego House" panose="02000503000000020004" pitchFamily="2" charset="0"/>
              </a:rPr>
            </a:br>
            <a:r>
              <a:rPr lang="en-US" sz="3100" dirty="0">
                <a:latin typeface="KG Lego House" panose="02000503000000020004" pitchFamily="2" charset="0"/>
              </a:rPr>
              <a:t>	</a:t>
            </a:r>
            <a:r>
              <a:rPr lang="en-US" sz="3100" dirty="0" smtClean="0">
                <a:latin typeface="KG Lego House" panose="02000503000000020004" pitchFamily="2" charset="0"/>
              </a:rPr>
              <a:t>- if you have gym, students dress 	out, read, then start class.</a:t>
            </a:r>
            <a:br>
              <a:rPr lang="en-US" sz="3100" dirty="0" smtClean="0">
                <a:latin typeface="KG Lego House" panose="02000503000000020004" pitchFamily="2" charset="0"/>
              </a:rPr>
            </a:br>
            <a:r>
              <a:rPr lang="en-US" sz="3100" dirty="0" smtClean="0">
                <a:latin typeface="KG Lego House" panose="02000503000000020004" pitchFamily="2" charset="0"/>
              </a:rPr>
              <a:t>* No more channel one school wide</a:t>
            </a:r>
            <a:br>
              <a:rPr lang="en-US" sz="3100" dirty="0" smtClean="0">
                <a:latin typeface="KG Lego House" panose="02000503000000020004" pitchFamily="2" charset="0"/>
              </a:rPr>
            </a:br>
            <a:r>
              <a:rPr lang="en-US" sz="3100" dirty="0">
                <a:latin typeface="KG Lego House" panose="02000503000000020004" pitchFamily="2" charset="0"/>
              </a:rPr>
              <a:t/>
            </a:r>
            <a:br>
              <a:rPr lang="en-US" sz="3100" dirty="0">
                <a:latin typeface="KG Lego House" panose="02000503000000020004" pitchFamily="2" charset="0"/>
              </a:rPr>
            </a:br>
            <a:endParaRPr lang="en-US" sz="3100" dirty="0">
              <a:latin typeface="KG Lego House" panose="02000503000000020004" pitchFamily="2" charset="0"/>
            </a:endParaRPr>
          </a:p>
        </p:txBody>
      </p:sp>
      <p:sp>
        <p:nvSpPr>
          <p:cNvPr id="3" name="Text Placeholder 2"/>
          <p:cNvSpPr>
            <a:spLocks noGrp="1"/>
          </p:cNvSpPr>
          <p:nvPr>
            <p:ph type="body" idx="1"/>
          </p:nvPr>
        </p:nvSpPr>
        <p:spPr>
          <a:xfrm>
            <a:off x="-27864" y="0"/>
            <a:ext cx="8634623" cy="1296987"/>
          </a:xfrm>
        </p:spPr>
        <p:txBody>
          <a:bodyPr>
            <a:normAutofit/>
          </a:bodyPr>
          <a:lstStyle/>
          <a:p>
            <a:r>
              <a:rPr lang="en-US" sz="3600" b="1" dirty="0" smtClean="0">
                <a:latin typeface="DJB TOOTSIEWOOTSIE" panose="02000500000000000000" pitchFamily="2" charset="0"/>
              </a:rPr>
              <a:t>Reading: When &amp; Where</a:t>
            </a:r>
            <a:endParaRPr lang="en-US" sz="3600" b="1" dirty="0">
              <a:latin typeface="DJB TOOTSIEWOOTSIE" panose="02000500000000000000" pitchFamily="2" charset="0"/>
            </a:endParaRPr>
          </a:p>
        </p:txBody>
      </p:sp>
    </p:spTree>
    <p:extLst>
      <p:ext uri="{BB962C8B-B14F-4D97-AF65-F5344CB8AC3E}">
        <p14:creationId xmlns:p14="http://schemas.microsoft.com/office/powerpoint/2010/main" val="199769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5812" y="2692400"/>
            <a:ext cx="1809451" cy="2412601"/>
          </a:xfrm>
          <a:prstGeom prst="rect">
            <a:avLst/>
          </a:prstGeom>
          <a:ln w="38100">
            <a:solidFill>
              <a:schemeClr val="tx1"/>
            </a:solidFill>
          </a:ln>
        </p:spPr>
      </p:pic>
      <p:sp>
        <p:nvSpPr>
          <p:cNvPr id="2" name="Title 1"/>
          <p:cNvSpPr>
            <a:spLocks noGrp="1"/>
          </p:cNvSpPr>
          <p:nvPr>
            <p:ph type="title"/>
          </p:nvPr>
        </p:nvSpPr>
        <p:spPr>
          <a:xfrm>
            <a:off x="760412" y="76200"/>
            <a:ext cx="10514251" cy="1397000"/>
          </a:xfrm>
        </p:spPr>
        <p:txBody>
          <a:bodyPr>
            <a:normAutofit/>
          </a:bodyPr>
          <a:lstStyle/>
          <a:p>
            <a:r>
              <a:rPr lang="en-US" sz="3600" b="1" dirty="0" smtClean="0">
                <a:latin typeface="DJB TOOTSIEWOOTSIE" panose="02000500000000000000" pitchFamily="2" charset="0"/>
              </a:rPr>
              <a:t>How will students get books?</a:t>
            </a:r>
            <a:endParaRPr lang="en-US" sz="3600" b="1" dirty="0">
              <a:latin typeface="DJB TOOTSIEWOOTSIE" panose="02000500000000000000" pitchFamily="2" charset="0"/>
            </a:endParaRPr>
          </a:p>
        </p:txBody>
      </p:sp>
      <p:sp>
        <p:nvSpPr>
          <p:cNvPr id="3" name="TextBox 2"/>
          <p:cNvSpPr txBox="1"/>
          <p:nvPr/>
        </p:nvSpPr>
        <p:spPr>
          <a:xfrm>
            <a:off x="950237" y="1295400"/>
            <a:ext cx="10134600" cy="5262979"/>
          </a:xfrm>
          <a:prstGeom prst="rect">
            <a:avLst/>
          </a:prstGeom>
          <a:noFill/>
        </p:spPr>
        <p:txBody>
          <a:bodyPr wrap="square" rtlCol="0">
            <a:spAutoFit/>
          </a:bodyPr>
          <a:lstStyle/>
          <a:p>
            <a:pPr marL="342900" indent="-342900">
              <a:buFont typeface="Arial" panose="020B0604020202020204" pitchFamily="34" charset="0"/>
              <a:buChar char="•"/>
            </a:pPr>
            <a:r>
              <a:rPr lang="en-US" sz="2800" dirty="0" smtClean="0">
                <a:latin typeface="KG Lego House" panose="02000503000000020004" pitchFamily="2" charset="0"/>
              </a:rPr>
              <a:t>ELA classes will bring students monthly to library for book checkout</a:t>
            </a:r>
          </a:p>
          <a:p>
            <a:pPr marL="342900" indent="-342900">
              <a:buFont typeface="Arial" panose="020B0604020202020204" pitchFamily="34" charset="0"/>
              <a:buChar char="•"/>
            </a:pPr>
            <a:r>
              <a:rPr lang="en-US" sz="2800" dirty="0" smtClean="0">
                <a:latin typeface="KG Lego House" panose="02000503000000020004" pitchFamily="2" charset="0"/>
              </a:rPr>
              <a:t>Any class can schedule to come to the library </a:t>
            </a:r>
          </a:p>
          <a:p>
            <a:pPr marL="342900" indent="-342900">
              <a:buFont typeface="Arial" panose="020B0604020202020204" pitchFamily="34" charset="0"/>
              <a:buChar char="•"/>
            </a:pPr>
            <a:r>
              <a:rPr lang="en-US" sz="2800" dirty="0" smtClean="0">
                <a:latin typeface="KG Lego House" panose="02000503000000020004" pitchFamily="2" charset="0"/>
              </a:rPr>
              <a:t>Half Price Books will give free books to educators</a:t>
            </a:r>
          </a:p>
          <a:p>
            <a:pPr marL="952393" lvl="1" indent="-342900">
              <a:buFont typeface="Arial" panose="020B0604020202020204" pitchFamily="34" charset="0"/>
              <a:buChar char="•"/>
            </a:pPr>
            <a:r>
              <a:rPr lang="en-US" sz="2800" dirty="0" smtClean="0">
                <a:latin typeface="KG Lego House" panose="02000503000000020004" pitchFamily="2" charset="0"/>
              </a:rPr>
              <a:t>Clear Lake: 961 NASA Pkwy</a:t>
            </a:r>
          </a:p>
          <a:p>
            <a:pPr marL="952393" lvl="1" indent="-342900">
              <a:buFont typeface="Arial" panose="020B0604020202020204" pitchFamily="34" charset="0"/>
              <a:buChar char="•"/>
            </a:pPr>
            <a:r>
              <a:rPr lang="en-US" sz="2800" dirty="0" smtClean="0">
                <a:latin typeface="KG Lego House" panose="02000503000000020004" pitchFamily="2" charset="0"/>
              </a:rPr>
              <a:t>Pearland: 2556 Smith Ranch Rd.</a:t>
            </a:r>
          </a:p>
          <a:p>
            <a:pPr marL="952393" lvl="1" indent="-342900">
              <a:buFont typeface="Arial" panose="020B0604020202020204" pitchFamily="34" charset="0"/>
              <a:buChar char="•"/>
            </a:pPr>
            <a:r>
              <a:rPr lang="en-US" sz="2800" dirty="0" smtClean="0">
                <a:latin typeface="KG Lego House" panose="02000503000000020004" pitchFamily="2" charset="0"/>
              </a:rPr>
              <a:t>Rice Village: 2537 University Blvd.</a:t>
            </a:r>
          </a:p>
          <a:p>
            <a:pPr marL="952393" lvl="1" indent="-342900">
              <a:buFont typeface="Arial" panose="020B0604020202020204" pitchFamily="34" charset="0"/>
              <a:buChar char="•"/>
            </a:pPr>
            <a:r>
              <a:rPr lang="en-US" sz="2800" dirty="0" smtClean="0">
                <a:latin typeface="KG Lego House" panose="02000503000000020004" pitchFamily="2" charset="0"/>
              </a:rPr>
              <a:t>Westheimer/Montrose: 1011 Westheimer</a:t>
            </a:r>
            <a:endParaRPr lang="en-US" sz="2800" dirty="0">
              <a:latin typeface="KG Lego House" panose="02000503000000020004" pitchFamily="2" charset="0"/>
            </a:endParaRPr>
          </a:p>
          <a:p>
            <a:pPr marL="342900" lvl="1" indent="-342900">
              <a:buFont typeface="Arial" panose="020B0604020202020204" pitchFamily="34" charset="0"/>
              <a:buChar char="•"/>
            </a:pPr>
            <a:r>
              <a:rPr lang="en-US" sz="2800" dirty="0" smtClean="0">
                <a:latin typeface="KG Lego House" panose="02000503000000020004" pitchFamily="2" charset="0"/>
              </a:rPr>
              <a:t>The library has discarded magazines for non-ELA classrooms</a:t>
            </a:r>
          </a:p>
          <a:p>
            <a:pPr marL="342900" lvl="1" indent="-342900">
              <a:buFont typeface="Arial" panose="020B0604020202020204" pitchFamily="34" charset="0"/>
              <a:buChar char="•"/>
            </a:pPr>
            <a:r>
              <a:rPr lang="en-US" sz="2800" dirty="0" smtClean="0">
                <a:latin typeface="KG Lego House" panose="02000503000000020004" pitchFamily="2" charset="0"/>
              </a:rPr>
              <a:t>Students may use their smartphone or tablet.</a:t>
            </a:r>
            <a:endParaRPr lang="en-US" sz="2800" dirty="0">
              <a:latin typeface="KG Lego House" panose="02000503000000020004" pitchFamily="2" charset="0"/>
            </a:endParaRPr>
          </a:p>
        </p:txBody>
      </p:sp>
    </p:spTree>
    <p:extLst>
      <p:ext uri="{BB962C8B-B14F-4D97-AF65-F5344CB8AC3E}">
        <p14:creationId xmlns:p14="http://schemas.microsoft.com/office/powerpoint/2010/main" val="165394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DJB TOOTSIEWOOTSIE" panose="02000500000000000000" pitchFamily="2" charset="0"/>
              </a:rPr>
              <a:t>What can students read?</a:t>
            </a:r>
            <a:endParaRPr lang="en-US" sz="4000" b="1" dirty="0">
              <a:latin typeface="DJB TOOTSIEWOOTSIE" panose="02000500000000000000" pitchFamily="2" charset="0"/>
            </a:endParaRP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1019129765"/>
              </p:ext>
            </p:extLst>
          </p:nvPr>
        </p:nvGraphicFramePr>
        <p:xfrm>
          <a:off x="2133256" y="1475057"/>
          <a:ext cx="8304556" cy="3249342"/>
        </p:xfrm>
        <a:graphic>
          <a:graphicData uri="http://schemas.openxmlformats.org/drawingml/2006/table">
            <a:tbl>
              <a:tblPr>
                <a:tableStyleId>{2D5ABB26-0587-4C30-8999-92F81FD0307C}</a:tableStyleId>
              </a:tblPr>
              <a:tblGrid>
                <a:gridCol w="2076139"/>
                <a:gridCol w="2076139"/>
                <a:gridCol w="2076139"/>
                <a:gridCol w="2076139"/>
              </a:tblGrid>
              <a:tr h="1083114">
                <a:tc>
                  <a:txBody>
                    <a:bodyPr/>
                    <a:lstStyle/>
                    <a:p>
                      <a:pPr algn="ctr"/>
                      <a:r>
                        <a:rPr lang="en-US" sz="1600" dirty="0" err="1" smtClean="0">
                          <a:latin typeface="KG Lego House" panose="02000503000000020004" pitchFamily="2" charset="0"/>
                        </a:rPr>
                        <a:t>Ebooks</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KG Lego House" panose="02000503000000020004" pitchFamily="2" charset="0"/>
                        </a:rPr>
                        <a:t>Non-traditional Print</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aseline="0" dirty="0" smtClean="0">
                          <a:latin typeface="KG Lego House" panose="02000503000000020004" pitchFamily="2" charset="0"/>
                        </a:rPr>
                        <a:t>Online</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KG Lego House" panose="02000503000000020004" pitchFamily="2" charset="0"/>
                        </a:rPr>
                        <a:t>Traditional</a:t>
                      </a:r>
                      <a:r>
                        <a:rPr lang="en-US" sz="1600" baseline="0" dirty="0" smtClean="0">
                          <a:latin typeface="KG Lego House" panose="02000503000000020004" pitchFamily="2" charset="0"/>
                        </a:rPr>
                        <a:t> Print</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83114">
                <a:tc>
                  <a:txBody>
                    <a:bodyPr/>
                    <a:lstStyle/>
                    <a:p>
                      <a:pPr algn="ctr"/>
                      <a:r>
                        <a:rPr lang="en-US" sz="1600" dirty="0" smtClean="0">
                          <a:latin typeface="KG Lego House" panose="02000503000000020004" pitchFamily="2" charset="0"/>
                        </a:rPr>
                        <a:t>Kindle/Nook</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KG Lego House" panose="02000503000000020004" pitchFamily="2" charset="0"/>
                        </a:rPr>
                        <a:t>Comic Books</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err="1" smtClean="0">
                          <a:latin typeface="KG Lego House" panose="02000503000000020004" pitchFamily="2" charset="0"/>
                        </a:rPr>
                        <a:t>Flipster</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KG Lego House" panose="02000503000000020004" pitchFamily="2" charset="0"/>
                        </a:rPr>
                        <a:t>Books</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83114">
                <a:tc>
                  <a:txBody>
                    <a:bodyPr/>
                    <a:lstStyle/>
                    <a:p>
                      <a:pPr algn="ctr"/>
                      <a:r>
                        <a:rPr lang="en-US" sz="1600" dirty="0" smtClean="0">
                          <a:latin typeface="KG Lego House" panose="02000503000000020004" pitchFamily="2" charset="0"/>
                        </a:rPr>
                        <a:t>Overdrive</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KG Lego House" panose="02000503000000020004" pitchFamily="2" charset="0"/>
                        </a:rPr>
                        <a:t>Graphic/Manga</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KG Lego House" panose="02000503000000020004" pitchFamily="2" charset="0"/>
                        </a:rPr>
                        <a:t>News website</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KG Lego House" panose="02000503000000020004" pitchFamily="2" charset="0"/>
                        </a:rPr>
                        <a:t>Magazines</a:t>
                      </a:r>
                      <a:endParaRPr lang="en-US" sz="1600" dirty="0">
                        <a:latin typeface="KG Lego House" panose="02000503000000020004" pitchFamily="2"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026" name="Picture 2" descr="http://fp-murphy-images-production.s3.amazonaws.com/wp-content/uploads/2014/09/Skim.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544" r="7743" b="1237"/>
          <a:stretch/>
        </p:blipFill>
        <p:spPr bwMode="auto">
          <a:xfrm>
            <a:off x="4265612" y="5040317"/>
            <a:ext cx="2096246"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tatic.tvtropes.org/pmwiki/pub/images/rsz_rsz_1hidamari_953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3256" y="4879818"/>
            <a:ext cx="1205415" cy="16956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a:stretch>
            <a:fillRect/>
          </a:stretch>
        </p:blipFill>
        <p:spPr>
          <a:xfrm>
            <a:off x="7618412" y="4953000"/>
            <a:ext cx="2819400" cy="1622435"/>
          </a:xfrm>
          <a:prstGeom prst="rect">
            <a:avLst/>
          </a:prstGeom>
        </p:spPr>
      </p:pic>
    </p:spTree>
    <p:extLst>
      <p:ext uri="{BB962C8B-B14F-4D97-AF65-F5344CB8AC3E}">
        <p14:creationId xmlns:p14="http://schemas.microsoft.com/office/powerpoint/2010/main" val="329694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2812" y="990600"/>
            <a:ext cx="10668000" cy="646331"/>
          </a:xfrm>
          <a:prstGeom prst="rect">
            <a:avLst/>
          </a:prstGeom>
          <a:noFill/>
        </p:spPr>
        <p:txBody>
          <a:bodyPr wrap="square" rtlCol="0">
            <a:spAutoFit/>
          </a:bodyPr>
          <a:lstStyle/>
          <a:p>
            <a:r>
              <a:rPr lang="en-US" sz="3600" dirty="0" smtClean="0">
                <a:latin typeface="DJB TOOTSIEWOOTSIE" panose="02000500000000000000" pitchFamily="2" charset="0"/>
              </a:rPr>
              <a:t>What Students Cannot do…</a:t>
            </a:r>
            <a:endParaRPr lang="en-US" sz="3600" dirty="0">
              <a:latin typeface="DJB TOOTSIEWOOTSIE" panose="02000500000000000000" pitchFamily="2" charset="0"/>
            </a:endParaRPr>
          </a:p>
        </p:txBody>
      </p:sp>
      <p:sp>
        <p:nvSpPr>
          <p:cNvPr id="3" name="TextBox 2"/>
          <p:cNvSpPr txBox="1"/>
          <p:nvPr/>
        </p:nvSpPr>
        <p:spPr>
          <a:xfrm>
            <a:off x="912812" y="1752600"/>
            <a:ext cx="10363200" cy="3785652"/>
          </a:xfrm>
          <a:prstGeom prst="rect">
            <a:avLst/>
          </a:prstGeom>
          <a:noFill/>
        </p:spPr>
        <p:txBody>
          <a:bodyPr wrap="square" rtlCol="0">
            <a:spAutoFit/>
          </a:bodyPr>
          <a:lstStyle/>
          <a:p>
            <a:pPr marL="342900" indent="-342900">
              <a:lnSpc>
                <a:spcPct val="200000"/>
              </a:lnSpc>
              <a:buFont typeface="Arial" panose="020B0604020202020204" pitchFamily="34" charset="0"/>
              <a:buChar char="•"/>
            </a:pPr>
            <a:r>
              <a:rPr lang="en-US" dirty="0" smtClean="0">
                <a:latin typeface="KG Lego House" panose="02000503000000020004" pitchFamily="2" charset="0"/>
              </a:rPr>
              <a:t>Social Media: Facebook, Snapchat, Twitter, Tumbler, </a:t>
            </a:r>
            <a:r>
              <a:rPr lang="en-US" dirty="0" err="1" smtClean="0">
                <a:latin typeface="KG Lego House" panose="02000503000000020004" pitchFamily="2" charset="0"/>
              </a:rPr>
              <a:t>etc</a:t>
            </a:r>
            <a:r>
              <a:rPr lang="en-US" dirty="0" smtClean="0">
                <a:latin typeface="KG Lego House" panose="02000503000000020004" pitchFamily="2" charset="0"/>
              </a:rPr>
              <a:t>…</a:t>
            </a:r>
          </a:p>
          <a:p>
            <a:pPr marL="342900" indent="-342900">
              <a:lnSpc>
                <a:spcPct val="200000"/>
              </a:lnSpc>
              <a:buFont typeface="Arial" panose="020B0604020202020204" pitchFamily="34" charset="0"/>
              <a:buChar char="•"/>
            </a:pPr>
            <a:r>
              <a:rPr lang="en-US" dirty="0" smtClean="0">
                <a:latin typeface="KG Lego House" panose="02000503000000020004" pitchFamily="2" charset="0"/>
              </a:rPr>
              <a:t>Non-news websites</a:t>
            </a:r>
          </a:p>
          <a:p>
            <a:pPr marL="342900" indent="-342900">
              <a:lnSpc>
                <a:spcPct val="200000"/>
              </a:lnSpc>
              <a:buFont typeface="Arial" panose="020B0604020202020204" pitchFamily="34" charset="0"/>
              <a:buChar char="•"/>
            </a:pPr>
            <a:r>
              <a:rPr lang="en-US" dirty="0" smtClean="0">
                <a:latin typeface="KG Lego House" panose="02000503000000020004" pitchFamily="2" charset="0"/>
              </a:rPr>
              <a:t>Play games</a:t>
            </a:r>
          </a:p>
          <a:p>
            <a:pPr marL="342900" indent="-342900">
              <a:lnSpc>
                <a:spcPct val="200000"/>
              </a:lnSpc>
              <a:buFont typeface="Arial" panose="020B0604020202020204" pitchFamily="34" charset="0"/>
              <a:buChar char="•"/>
            </a:pPr>
            <a:r>
              <a:rPr lang="en-US" dirty="0" smtClean="0">
                <a:latin typeface="KG Lego House" panose="02000503000000020004" pitchFamily="2" charset="0"/>
              </a:rPr>
              <a:t>Watch videos, television, or </a:t>
            </a:r>
            <a:r>
              <a:rPr lang="en-US" dirty="0">
                <a:latin typeface="KG Lego House" panose="02000503000000020004" pitchFamily="2" charset="0"/>
              </a:rPr>
              <a:t> </a:t>
            </a:r>
            <a:r>
              <a:rPr lang="en-US" dirty="0" smtClean="0">
                <a:latin typeface="KG Lego House" panose="02000503000000020004" pitchFamily="2" charset="0"/>
              </a:rPr>
              <a:t>                                               movies of any kind.</a:t>
            </a:r>
            <a:endParaRPr lang="en-US" dirty="0">
              <a:latin typeface="KG Lego House" panose="02000503000000020004" pitchFamily="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0212" y="2743200"/>
            <a:ext cx="4978400" cy="3733800"/>
          </a:xfrm>
          <a:prstGeom prst="rect">
            <a:avLst/>
          </a:prstGeom>
          <a:ln w="38100">
            <a:solidFill>
              <a:schemeClr val="tx1"/>
            </a:solidFill>
          </a:ln>
        </p:spPr>
      </p:pic>
    </p:spTree>
    <p:extLst>
      <p:ext uri="{BB962C8B-B14F-4D97-AF65-F5344CB8AC3E}">
        <p14:creationId xmlns:p14="http://schemas.microsoft.com/office/powerpoint/2010/main" val="303098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9286" y="464671"/>
            <a:ext cx="4505325" cy="6007100"/>
          </a:xfrm>
          <a:prstGeom prst="rect">
            <a:avLst/>
          </a:prstGeom>
          <a:ln w="38100">
            <a:solidFill>
              <a:schemeClr val="tx1"/>
            </a:solidFill>
          </a:ln>
        </p:spPr>
      </p:pic>
      <p:sp>
        <p:nvSpPr>
          <p:cNvPr id="2" name="Title 1"/>
          <p:cNvSpPr>
            <a:spLocks noGrp="1"/>
          </p:cNvSpPr>
          <p:nvPr>
            <p:ph type="title"/>
          </p:nvPr>
        </p:nvSpPr>
        <p:spPr>
          <a:xfrm>
            <a:off x="304721" y="482600"/>
            <a:ext cx="3656091" cy="6223000"/>
          </a:xfrm>
        </p:spPr>
        <p:txBody>
          <a:bodyPr anchor="ctr" anchorCtr="1">
            <a:noAutofit/>
          </a:bodyPr>
          <a:lstStyle/>
          <a:p>
            <a:pPr algn="ctr">
              <a:lnSpc>
                <a:spcPct val="150000"/>
              </a:lnSpc>
            </a:pPr>
            <a:r>
              <a:rPr lang="en-US" sz="3600" dirty="0">
                <a:solidFill>
                  <a:srgbClr val="0070C0"/>
                </a:solidFill>
                <a:latin typeface="DJB TOOTSIEWOOTSIE" panose="02000500000000000000" pitchFamily="2" charset="0"/>
              </a:rPr>
              <a:t>The business </a:t>
            </a:r>
            <a:br>
              <a:rPr lang="en-US" sz="3600" dirty="0">
                <a:solidFill>
                  <a:srgbClr val="0070C0"/>
                </a:solidFill>
                <a:latin typeface="DJB TOOTSIEWOOTSIE" panose="02000500000000000000" pitchFamily="2" charset="0"/>
              </a:rPr>
            </a:br>
            <a:r>
              <a:rPr lang="en-US" sz="3600" dirty="0">
                <a:solidFill>
                  <a:srgbClr val="0070C0"/>
                </a:solidFill>
                <a:latin typeface="DJB TOOTSIEWOOTSIE" panose="02000500000000000000" pitchFamily="2" charset="0"/>
              </a:rPr>
              <a:t>of it all!</a:t>
            </a:r>
            <a:br>
              <a:rPr lang="en-US" sz="3600" dirty="0">
                <a:solidFill>
                  <a:srgbClr val="0070C0"/>
                </a:solidFill>
                <a:latin typeface="DJB TOOTSIEWOOTSIE" panose="02000500000000000000" pitchFamily="2" charset="0"/>
              </a:rPr>
            </a:br>
            <a:r>
              <a:rPr lang="en-US" sz="3600" dirty="0">
                <a:solidFill>
                  <a:srgbClr val="0070C0"/>
                </a:solidFill>
              </a:rPr>
              <a:t/>
            </a:r>
            <a:br>
              <a:rPr lang="en-US" sz="3600" dirty="0">
                <a:solidFill>
                  <a:srgbClr val="0070C0"/>
                </a:solidFill>
              </a:rPr>
            </a:br>
            <a:r>
              <a:rPr lang="en-US" sz="3600" dirty="0" smtClean="0">
                <a:latin typeface="KG Lego House" panose="02000503000000020004" pitchFamily="2" charset="0"/>
                <a:hlinkClick r:id="rId4"/>
              </a:rPr>
              <a:t>Week 1:</a:t>
            </a:r>
            <a:br>
              <a:rPr lang="en-US" sz="3600" dirty="0" smtClean="0">
                <a:latin typeface="KG Lego House" panose="02000503000000020004" pitchFamily="2" charset="0"/>
                <a:hlinkClick r:id="rId4"/>
              </a:rPr>
            </a:br>
            <a:r>
              <a:rPr lang="en-US" sz="3600" dirty="0" smtClean="0">
                <a:latin typeface="KG Lego House" panose="02000503000000020004" pitchFamily="2" charset="0"/>
                <a:hlinkClick r:id="rId4"/>
              </a:rPr>
              <a:t>Instructions</a:t>
            </a:r>
            <a:endParaRPr lang="en-US" sz="3600" dirty="0">
              <a:latin typeface="KG Lego House" panose="02000503000000020004" pitchFamily="2" charset="0"/>
            </a:endParaRPr>
          </a:p>
        </p:txBody>
      </p:sp>
    </p:spTree>
    <p:extLst>
      <p:ext uri="{BB962C8B-B14F-4D97-AF65-F5344CB8AC3E}">
        <p14:creationId xmlns:p14="http://schemas.microsoft.com/office/powerpoint/2010/main" val="175068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ooks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1B558C7-619B-49BE-9097-7FCBDADD4E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Blue bookstack presentation (widescreen)</Template>
  <TotalTime>0</TotalTime>
  <Words>417</Words>
  <Application>Microsoft Office PowerPoint</Application>
  <PresentationFormat>Custom</PresentationFormat>
  <Paragraphs>69</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Century Gothic</vt:lpstr>
      <vt:lpstr>DJB TOOTSIEWOOTSIE</vt:lpstr>
      <vt:lpstr>dot to dot</vt:lpstr>
      <vt:lpstr>KG Lego House</vt:lpstr>
      <vt:lpstr>Books 16x9</vt:lpstr>
      <vt:lpstr>School Wide Reading Program</vt:lpstr>
      <vt:lpstr>The Why of Reading</vt:lpstr>
      <vt:lpstr>A little goes a long way!</vt:lpstr>
      <vt:lpstr>Readicide by Kelly Gallagher 2009</vt:lpstr>
      <vt:lpstr>How can we NOT make time?</vt:lpstr>
      <vt:lpstr>* 4th period for the 1st 10-12 minutes  - if you have 1st lunch, students will  read upon return to class.  - if you have gym, students dress  out, read, then start class. * No more channel one school wide  </vt:lpstr>
      <vt:lpstr>How will students get books?</vt:lpstr>
      <vt:lpstr>What can students read?</vt:lpstr>
      <vt:lpstr>PowerPoint Presentation</vt:lpstr>
      <vt:lpstr>The business  of it all!  Week 1: Instructions</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2016-04-14T17:20:23Z</dcterms:created>
  <dcterms:modified xsi:type="dcterms:W3CDTF">2016-04-15T16:15:13Z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TC027879409991</vt:lpwstr>
  </property>
</Properties>
</file>